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3"/>
  </p:normalViewPr>
  <p:slideViewPr>
    <p:cSldViewPr snapToGrid="0" snapToObjects="1">
      <p:cViewPr varScale="1">
        <p:scale>
          <a:sx n="76" d="100"/>
          <a:sy n="76" d="100"/>
        </p:scale>
        <p:origin x="21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67F5F4-1C36-004F-A5E6-EE5B1022A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ACA9779-87D3-1744-A957-EA85D06D3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1F52F3-8D47-6E4F-B4A9-9D0334D2F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896A33-C72F-5B42-A7DC-09B0AF7D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546218B-EB5A-914A-9EA5-13870A4C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48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3A3F0-C7D7-8F45-951F-B1BAB19CC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FC8ECFE-F4D2-874F-BE23-336403C56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3353FE-73F1-E047-9EB0-327B04B1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4213D7-0BDF-E944-9D85-A1FCF842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540CA8-B97D-7F4C-94CD-1A9C4013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4486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40AF286-5C4B-6E45-B874-4A6AA37D3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9ACEC3C-3796-1B4E-810A-867F16E3D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87355B-BE32-5C46-818C-9AC7D922E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9961504-1B45-F840-8FE6-EB9157EAD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7FFBF8-F602-144F-A4BD-B572D1D2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8225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EB6B75-B949-9444-A147-169E2B4C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7AFE55-6F33-F84F-8B26-3C932C2B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E544CA-2DF6-CE48-B1F5-B8B0BB2FE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DEE787-CEF3-E945-AE74-A9F922C3E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099CB3-8069-DD4D-9519-8B532FDD0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5051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466771-DE64-6446-9C64-8C45A6457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DAB708-6967-1E41-B3B2-5BE02E5B2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721DB0-D699-3346-BC4A-5CA53CED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FF1E7F-F3CC-7945-97DD-FF11DF69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A9FFAC-1CCF-B04A-8ECE-4B606EA00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9981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9472CE-B27B-B24B-9B3B-0565536E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57399A-86CC-E240-B69E-B24B35814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F810F78-B005-3D46-B32A-B87DBAF3D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7A7F062-4760-6E47-B904-A465C0669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930556B-B19B-0541-B05D-F4A9E846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11118F3-A90A-5348-8320-247AA464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58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289AAD-344F-4942-97EA-3107DBD1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C85E08-FD5F-B042-BB0E-E42E1B2D1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DD9DEC-A957-E148-9115-B1F5D4D3D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2259B2-6013-E845-B545-B8F337B31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A27246-2173-0946-A488-79C4E500F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47A9F02-8FB7-A249-BE0E-658B8858A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537E74F-2902-A748-9F81-D302232F8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E2B257E-949C-9E4C-83B8-A9B2DC16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8731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21D2AE-C9DA-824D-AF4E-1D089A834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42E91E3-DFDB-E845-B205-CE65AE56B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2DAEE2C-12C2-D84C-A356-2A3F54125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F34D400-80E9-5146-B055-A28CFC7B7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61668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A4714AB-575A-F047-BEC3-DB63F869C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4A87679-183C-9B4C-97E9-269616BCD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9C62F49-409C-FC46-B8C1-B6584843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3887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E7377-0EF6-624E-98F0-BA8E5DAE0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BA9598-3403-7F4D-A775-1FA368826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548D2B-93FB-B044-AB0D-89551BDBF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7966C7C-B360-ED41-BD6F-677F31D5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46A9DAB-C61B-9C46-99EF-87741895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D880E6C-E963-3041-8497-186E132B1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703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C7BDC5-E20A-BE48-B9F7-F55CB3197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C1B1879-3482-4745-AB4E-C8BD359C9D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EA93BB3-CECD-9342-8F62-D764B4DCD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F929C9E-C280-8545-BBD7-C9E40A417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051278-1090-F747-8233-2C8BB2F0A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A55147D-BECF-A64E-8D7E-65ABEB286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4848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A18D4A5-7C7E-2340-95E9-F82F131E9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D5D9B72-9589-2B4D-98A7-63E895E41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FDDBB4-D9BD-9140-BFFA-EB40F3BE7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84889-8EB2-1347-8FFB-5DEB2BCA1B46}" type="datetimeFigureOut">
              <a:rPr kumimoji="1" lang="zh-CN" altLang="en-US" smtClean="0"/>
              <a:t>2026/4/18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C88BBA-13E7-0C45-AD76-2ABC2E13A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33AD3D0-7E12-6944-829A-C320F43DF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69BA2-5091-8741-B39B-A152019A87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3264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858883"/>
            <a:ext cx="5097904" cy="5436988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先生医论选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P51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页，三阴三阳解：三阳者，乾也，天也。地气升于天，于是生三女：中阴在离，少阴也，六气为君火，在上之中，为阴根，主阳之枢。上阴在兑，阳明也，六气为燥金，在上之上，为覆，主阳之合；下阴在巽，太阳也，六气为寒水，在上之下，为载，主阳之开。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三阴者，坤也，地也。天气降于地，于是生三男：中阳在坎，少阳也，六气为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zh-CN" altLang="zh-CN" sz="1800" dirty="0">
                <a:effectLst/>
                <a:latin typeface="宋体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相火，在下之中，为阳根，主阴之枢；下阳在震，厥阴也，六气为风木，在下之下为载，主阴之合；上阳在艮太阴也，六气为湿土，在下之上，为覆 主阴之开。水火既济，天地枢交也；雷泽归妹，阴阳和合也；山风为蛊，胞胎开蒙也。</a:t>
            </a:r>
            <a:r>
              <a:rPr lang="zh-CN" altLang="zh-CN" sz="1800" dirty="0">
                <a:effectLst/>
                <a:latin typeface="宋体" panose="02010600030101010101" pitchFamily="2" charset="-122"/>
              </a:rPr>
              <a:t> </a:t>
            </a:r>
            <a:endParaRPr kumimoji="1" lang="zh-CN" altLang="en-US" sz="1800" dirty="0">
              <a:latin typeface="宋体" panose="02010600030101010101" pitchFamily="2" charset="-122"/>
            </a:endParaRPr>
          </a:p>
        </p:txBody>
      </p:sp>
      <p:pic>
        <p:nvPicPr>
          <p:cNvPr id="6" name="图片 5" descr="图表, 雷达图&#10;&#10;描述已自动生成">
            <a:extLst>
              <a:ext uri="{FF2B5EF4-FFF2-40B4-BE49-F238E27FC236}">
                <a16:creationId xmlns:a16="http://schemas.microsoft.com/office/drawing/2014/main" id="{8D3042B4-27C2-4349-AF06-14C82C62C688}"/>
              </a:ext>
            </a:extLst>
          </p:cNvPr>
          <p:cNvPicPr/>
          <p:nvPr/>
        </p:nvPicPr>
        <p:blipFill rotWithShape="1">
          <a:blip r:embed="rId2"/>
          <a:srcRect l="3261" t="8834" r="4177" b="6896"/>
          <a:stretch/>
        </p:blipFill>
        <p:spPr bwMode="auto">
          <a:xfrm>
            <a:off x="6511294" y="1312506"/>
            <a:ext cx="4614758" cy="43940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60184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033" y="972556"/>
            <a:ext cx="10557933" cy="4912888"/>
          </a:xfrm>
        </p:spPr>
        <p:txBody>
          <a:bodyPr>
            <a:noAutofit/>
          </a:bodyPr>
          <a:lstStyle/>
          <a:p>
            <a:pPr marL="0" indent="0" algn="just">
              <a:lnSpc>
                <a:spcPts val="4400"/>
              </a:lnSpc>
              <a:buNone/>
            </a:pPr>
            <a:r>
              <a:rPr lang="zh-CN" altLang="zh-CN" sz="32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岁会，中运之气与岁支之气相同，经云：木运临卯；火运临午；土运临四季；金运临酉；水运临子；</a:t>
            </a:r>
          </a:p>
          <a:p>
            <a:pPr marL="0" indent="0">
              <a:lnSpc>
                <a:spcPts val="4400"/>
              </a:lnSpc>
              <a:buNone/>
            </a:pPr>
            <a:r>
              <a:rPr lang="zh-CN" altLang="zh-CN" sz="32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那这个也有规律了，木运临卯，丁壬合化木，卯为阴支，丁卯岁会。火运临午，戊癸合化火，午阳为支，戊午岁会。土运临四季，甲己合化土，四季辰戌丑未，辰戌为阳支，丑未为阴支，甲辰，甲戌，己丑，己未 岁会。金运临酉，乙庚合化金，酉为阴支，乙酉岁会。水运临子，丙辛合化水，子为阳支，丙子岁会。总共八年。</a:t>
            </a:r>
            <a:endParaRPr kumimoji="1" lang="zh-CN" altLang="en-US" sz="32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551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033" y="624312"/>
            <a:ext cx="10557933" cy="623368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buNone/>
            </a:pP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太乙天符，既为天符，又为岁会，是太乙天符之会。经云：天符岁会何如？曰：太乙天符之会也。戊午，乙酉，己丑，己未。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戊午，戊癸合化火，戊为火运；司天，少阴君火；岁支，午为南方火。中运</a:t>
            </a:r>
            <a:r>
              <a:rPr lang="en-US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司天</a:t>
            </a:r>
            <a:r>
              <a:rPr lang="en-US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岁支，这三个的五行为同一属性，三气会合。既是天符，又是岁会，所以叫太乙天符。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乙酉，乙庚合化金，乙为金运；司天，阳明燥金；岁支，酉为西方金，中运</a:t>
            </a:r>
            <a:r>
              <a:rPr lang="en-US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司天</a:t>
            </a:r>
            <a:r>
              <a:rPr lang="en-US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岁支，这三个的五行为同一属性，三气会合。既是天符，又是岁会，所以也叫太乙天符。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zh-CN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己丑</a:t>
            </a:r>
            <a:r>
              <a:rPr lang="en-US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己未，甲己合化土，己为土运；司天之气，太阴湿土；岁支，丑未为中央土，中运</a:t>
            </a:r>
            <a:r>
              <a:rPr lang="en-US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司天</a:t>
            </a:r>
            <a:r>
              <a:rPr lang="en-US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岁支，五行为同一属性，三气会合。既是天符，又是岁会，太一天符。</a:t>
            </a:r>
            <a:endParaRPr kumimoji="1" lang="zh-CN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8933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033" y="624312"/>
            <a:ext cx="10557933" cy="623368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buNone/>
            </a:pPr>
            <a:r>
              <a:rPr lang="zh-CN" altLang="en-US" sz="26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天符，岁会，太乙天符都是干什么呢？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zh-CN" altLang="en-US" sz="26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天符岁会者，气运相符之谓也。经云：天气始于甲，地气始于子，子甲相合，命日岁立。气运相临，而天符岁会、盛衰虚实所由生矣。故每岁天地之令，各有上中下三气之分：司天者主行天令，行乎上也；岁运者主生化运动之机，行乎中也；在泉者主地之化，行乎下也。遇而同其气者化之平，遇而异其气者化之逆。故曰非其位则邪，当其位则正，邪则变甚，正则微也。又曰：天符为执法，岁会为行令，太乙天符为贵人。中执法者，其病速而危；中行令者，其病徐而持；中贵人者，其病暴而死。虽天符岁会，皆得纯正之气；然其过亢，则未免中邪亦有轻重。故中岁会者为轻，以行令者之权轻也；中天符者为重，以执法者之权重也；中太乙者为尤重，以三气皆伤而贵人之不可犯也。故</a:t>
            </a:r>
            <a:r>
              <a:rPr lang="en-US" altLang="zh-CN" sz="26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《</a:t>
            </a:r>
            <a:r>
              <a:rPr lang="zh-CN" altLang="en-US" sz="26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天元纪大论</a:t>
            </a:r>
            <a:r>
              <a:rPr lang="en-US" altLang="zh-CN" sz="26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》</a:t>
            </a:r>
            <a:r>
              <a:rPr lang="zh-CN" altLang="en-US" sz="26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曰知迎知随，气可与期也。</a:t>
            </a:r>
            <a:endParaRPr kumimoji="1" lang="zh-CN" altLang="en-US" sz="26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5206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示&#10;&#10;中度可信度描述已自动生成">
            <a:extLst>
              <a:ext uri="{FF2B5EF4-FFF2-40B4-BE49-F238E27FC236}">
                <a16:creationId xmlns:a16="http://schemas.microsoft.com/office/drawing/2014/main" id="{52772941-3203-3045-9832-EBF20271A2C5}"/>
              </a:ext>
            </a:extLst>
          </p:cNvPr>
          <p:cNvPicPr/>
          <p:nvPr/>
        </p:nvPicPr>
        <p:blipFill rotWithShape="1">
          <a:blip r:embed="rId2"/>
          <a:srcRect l="4083" t="3883" r="3729" b="3679"/>
          <a:stretch/>
        </p:blipFill>
        <p:spPr bwMode="auto">
          <a:xfrm>
            <a:off x="2749013" y="643466"/>
            <a:ext cx="6693974" cy="5571067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7318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715655"/>
            <a:ext cx="4783697" cy="3433583"/>
          </a:xfrm>
        </p:spPr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zh-CN" altLang="zh-CN" sz="2500" kern="0" dirty="0">
                <a:effectLst/>
                <a:ea typeface="DengXian" panose="02010600030101010101" pitchFamily="2" charset="-122"/>
                <a:cs typeface="宋体" panose="02010600030101010101" pitchFamily="2" charset="-122"/>
              </a:rPr>
              <a:t>经云</a:t>
            </a:r>
            <a:r>
              <a:rPr lang="zh-CN" altLang="zh-CN" sz="2500" kern="0" dirty="0">
                <a:effectLst/>
                <a:latin typeface="Helvetica Neue" panose="02000503000000020004" pitchFamily="2" charset="0"/>
                <a:ea typeface="DengXian" panose="02010600030101010101" pitchFamily="2" charset="-122"/>
                <a:cs typeface="Helvetica Neue" panose="02000503000000020004" pitchFamily="2" charset="0"/>
              </a:rPr>
              <a:t>：显明之右，君火之位也，君火之右，退行一步，相火治之，复行一步，土气治之，复行一步，金气治之，复行一步，水气治之，复行一步，木气治之，六位之主气也。</a:t>
            </a:r>
            <a:endParaRPr kumimoji="1" lang="zh-CN" altLang="en-US" sz="2500" dirty="0">
              <a:latin typeface="宋体" panose="02010600030101010101" pitchFamily="2" charset="-122"/>
            </a:endParaRPr>
          </a:p>
        </p:txBody>
      </p:sp>
      <p:pic>
        <p:nvPicPr>
          <p:cNvPr id="5" name="图片 4" descr="手机屏幕截图&#10;&#10;低可信度描述已自动生成">
            <a:extLst>
              <a:ext uri="{FF2B5EF4-FFF2-40B4-BE49-F238E27FC236}">
                <a16:creationId xmlns:a16="http://schemas.microsoft.com/office/drawing/2014/main" id="{32139FAB-90FD-B144-89E7-05BEBC3BEF8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988424" y="833994"/>
            <a:ext cx="5365375" cy="498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075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640" y="869430"/>
            <a:ext cx="8740514" cy="529152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buNone/>
            </a:pPr>
            <a:r>
              <a:rPr lang="zh-CN" altLang="zh-CN" kern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帝曰：其于三阴三阳合之奈何？</a:t>
            </a:r>
            <a:endParaRPr lang="zh-CN" altLang="zh-CN" kern="100" dirty="0">
              <a:effectLst/>
              <a:latin typeface="SimSun" panose="02010600030101010101" pitchFamily="2" charset="-122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40000"/>
              </a:lnSpc>
              <a:buNone/>
            </a:pPr>
            <a:r>
              <a:rPr lang="zh-CN" altLang="zh-CN" kern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鬼庾区曰：子午之上，少阴主之；丑未之上，太阴主之；寅申之上，少阳主之；卯酉之上，阳明主之；辰戌之上，太阳主之；巳亥之上，厥阴主之。</a:t>
            </a:r>
            <a:endParaRPr lang="zh-CN" altLang="zh-CN" kern="100" dirty="0">
              <a:effectLst/>
              <a:latin typeface="SimSun" panose="02010600030101010101" pitchFamily="2" charset="-122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zh-CN" altLang="zh-CN" kern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上，指在天之气，子午之年，少阴君火之气所主；丑未之年，太阴湿土之气所主；寅申之年，少阳相火之气所主；卯酉之年，阳明燥金之气所主；辰戌之年，太阳寒水之气所主；巳亥之年，厥阴风木之气所主。</a:t>
            </a:r>
            <a:endParaRPr kumimoji="1" lang="zh-CN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8088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079293"/>
            <a:ext cx="4597399" cy="4898174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zh-CN" altLang="zh-CN" sz="2400" kern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经云，阴阳之气各有多少，故曰三阴三阳也，气有多少，形有盛衰。张介宾先生说，阴阳之气有多有少，故厥阴为一阴，少阴为二阴，太阴为三阴，少阳为一阳，阳明为二阳，太阳为三阳。我们先把三阴三阳在图上标出来，然后再一阴对一阳，二阴对二阳，三阴对三阳组合配对</a:t>
            </a:r>
            <a:endParaRPr kumimoji="1" lang="zh-CN" alt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7" name="图片 6" descr="图表, 雷达图&#10;&#10;描述已自动生成">
            <a:extLst>
              <a:ext uri="{FF2B5EF4-FFF2-40B4-BE49-F238E27FC236}">
                <a16:creationId xmlns:a16="http://schemas.microsoft.com/office/drawing/2014/main" id="{7F258A8C-5AA7-9048-AD59-9C36416716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743" t="16701" r="8183" b="6289"/>
          <a:stretch/>
        </p:blipFill>
        <p:spPr bwMode="auto">
          <a:xfrm>
            <a:off x="5638801" y="1371604"/>
            <a:ext cx="6059436" cy="39570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319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2226"/>
            <a:ext cx="10320867" cy="2781507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zh-CN" altLang="zh-CN" kern="0" dirty="0">
                <a:solidFill>
                  <a:srgbClr val="000000"/>
                </a:solidFill>
                <a:effectLst/>
                <a:ea typeface="DengXian" panose="02010600030101010101" pitchFamily="2" charset="-122"/>
                <a:cs typeface="宋体" panose="02010600030101010101" pitchFamily="2" charset="-122"/>
              </a:rPr>
              <a:t>经云：天地者，万物之上下也，左右者，阴阳之道路也</a:t>
            </a:r>
            <a:r>
              <a:rPr lang="zh-CN" altLang="zh-CN" kern="0" dirty="0">
                <a:solidFill>
                  <a:srgbClr val="000000"/>
                </a:solidFill>
                <a:effectLst/>
                <a:latin typeface="Helvetica Neue" panose="02000503000000020004" pitchFamily="2" charset="0"/>
                <a:ea typeface="DengXian" panose="02010600030101010101" pitchFamily="2" charset="-122"/>
                <a:cs typeface="Helvetica Neue" panose="02000503000000020004" pitchFamily="2" charset="0"/>
              </a:rPr>
              <a:t>。诸上见厥阴，左少阴，右太阳；见少阴，左太阴，右厥阴；见太阴，左少阳，右少阴；见少阳，左阳明，右太阴；见阳明，左太阳，右少阳；见太阳，左厥阴，右阳明。所谓面北而命其位也。</a:t>
            </a:r>
            <a:endParaRPr kumimoji="1" lang="zh-CN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4" name="图片 3" descr="手机屏幕的截图&#10;&#10;描述已自动生成">
            <a:extLst>
              <a:ext uri="{FF2B5EF4-FFF2-40B4-BE49-F238E27FC236}">
                <a16:creationId xmlns:a16="http://schemas.microsoft.com/office/drawing/2014/main" id="{F1B6C6AF-9007-0348-80C4-1DBB2C4CC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797" y="3496732"/>
            <a:ext cx="6082538" cy="312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66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2226"/>
            <a:ext cx="10557933" cy="2781507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zh-CN" altLang="en-US" sz="2400" kern="0" dirty="0">
                <a:solidFill>
                  <a:srgbClr val="000000"/>
                </a:solidFill>
                <a:effectLst/>
                <a:ea typeface="DengXian" panose="02010600030101010101" pitchFamily="2" charset="-122"/>
                <a:cs typeface="宋体" panose="02010600030101010101" pitchFamily="2" charset="-122"/>
              </a:rPr>
              <a:t>又曰：何谓下？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zh-CN" altLang="en-US" sz="2400" kern="0" dirty="0">
                <a:solidFill>
                  <a:srgbClr val="000000"/>
                </a:solidFill>
                <a:effectLst/>
                <a:ea typeface="DengXian" panose="02010600030101010101" pitchFamily="2" charset="-122"/>
                <a:cs typeface="宋体" panose="02010600030101010101" pitchFamily="2" charset="-122"/>
              </a:rPr>
              <a:t>日：厥阴在上，则少阳在下，左阳明，右太阴；少阴在上，则阳明在下，左太阳，右少阳；太阴在上，则太阳在下，左厥阴，右阳明；少阳在上，则厥阴在下，左少阴，右太阳；阳明在上，则少阴在下，左太阴，右厥阴；太阳在上，则太阴在下，左少阳，右少阴。所谓面南而命其位也。</a:t>
            </a:r>
            <a:endParaRPr kumimoji="1" lang="zh-CN" alt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5" name="图片 4" descr="图示&#10;&#10;描述已自动生成">
            <a:extLst>
              <a:ext uri="{FF2B5EF4-FFF2-40B4-BE49-F238E27FC236}">
                <a16:creationId xmlns:a16="http://schemas.microsoft.com/office/drawing/2014/main" id="{5DACFF0F-7AC4-304D-A889-E0FE6FA5C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001" y="3607308"/>
            <a:ext cx="6449949" cy="325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081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手机屏幕截图&#10;&#10;描述已自动生成">
            <a:extLst>
              <a:ext uri="{FF2B5EF4-FFF2-40B4-BE49-F238E27FC236}">
                <a16:creationId xmlns:a16="http://schemas.microsoft.com/office/drawing/2014/main" id="{D946DB01-3811-AB43-B7EA-C88DE8952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51" y="772795"/>
            <a:ext cx="6397498" cy="53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940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D8E82D-FDEA-1141-897B-AE22FDD5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033" y="624312"/>
            <a:ext cx="10557933" cy="6233687"/>
          </a:xfrm>
        </p:spPr>
        <p:txBody>
          <a:bodyPr>
            <a:noAutofit/>
          </a:bodyPr>
          <a:lstStyle/>
          <a:p>
            <a:pPr marL="0" indent="0" algn="just">
              <a:lnSpc>
                <a:spcPts val="3200"/>
              </a:lnSpc>
              <a:spcBef>
                <a:spcPts val="600"/>
              </a:spcBef>
              <a:buNone/>
            </a:pPr>
            <a:r>
              <a:rPr lang="zh-CN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经云：土运之岁，上见太阴；火运之岁，上见少阳、少阴；金运之岁，上见阳明；木运之岁，上见厥阴；水运之岁，上见太阳。曰：与天之会也，故《太始天元册》曰天符。</a:t>
            </a:r>
          </a:p>
          <a:p>
            <a:pPr marL="0" indent="0" algn="just">
              <a:lnSpc>
                <a:spcPts val="3200"/>
              </a:lnSpc>
              <a:spcBef>
                <a:spcPts val="600"/>
              </a:spcBef>
              <a:buNone/>
            </a:pPr>
            <a:r>
              <a:rPr lang="zh-CN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这就有规律了，按照这个规律，我们推算一下，一个甲子</a:t>
            </a:r>
            <a:r>
              <a:rPr lang="en-US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60</a:t>
            </a:r>
            <a:r>
              <a:rPr lang="zh-CN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年有多少个天符呢，应该是</a:t>
            </a:r>
            <a:r>
              <a:rPr lang="en-US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12</a:t>
            </a:r>
            <a:r>
              <a:rPr lang="zh-CN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年，比如说：</a:t>
            </a:r>
          </a:p>
          <a:p>
            <a:pPr marL="0" indent="0" algn="just">
              <a:lnSpc>
                <a:spcPts val="3200"/>
              </a:lnSpc>
              <a:spcBef>
                <a:spcPts val="600"/>
              </a:spcBef>
              <a:buNone/>
            </a:pPr>
            <a:r>
              <a:rPr lang="zh-CN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子午卯酉，子午少阴君火，和火五行属性相符的中运，戊癸合化火，子午阳支，配阳干戊，戊午戊子天符。卯酉阳明燥金，和金五行属性相符的中运，乙庚合化金，卯酉阴支，配阴干，乙卯乙酉天符。</a:t>
            </a:r>
          </a:p>
          <a:p>
            <a:pPr marL="0" indent="0" algn="just">
              <a:lnSpc>
                <a:spcPts val="3200"/>
              </a:lnSpc>
              <a:spcBef>
                <a:spcPts val="600"/>
              </a:spcBef>
              <a:buNone/>
            </a:pPr>
            <a:r>
              <a:rPr lang="zh-CN" altLang="zh-CN" sz="24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寅申巳亥，寅申少阳相火，和火五行属性相符的中运，戊癸合化火，寅申阳支，配阳干，戊寅戊申天符。巳亥厥阴风木，和木五行属性相符的中运，丁壬合化木，巳亥阴支，配阴干，丁巳丁亥天符。</a:t>
            </a:r>
          </a:p>
          <a:p>
            <a:pPr marL="0" indent="0">
              <a:lnSpc>
                <a:spcPts val="3200"/>
              </a:lnSpc>
              <a:spcBef>
                <a:spcPts val="600"/>
              </a:spcBef>
              <a:buNone/>
            </a:pPr>
            <a:r>
              <a:rPr lang="zh-CN" altLang="zh-CN" sz="24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辰戌丑未，辰戌太阳寒水，和水五行属性相符的中运，丙辛合化水，辰戌为阳支，配阳干，那丙辰丙戌年就是天符。丑未太阴湿土，和土五行属性相符的中运，甲己合化土，丑未为阴支，配阴干，那己丑己未就是天符。</a:t>
            </a:r>
            <a:endParaRPr kumimoji="1" lang="zh-CN" altLang="en-US" sz="2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339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1850</Words>
  <Application>Microsoft Macintosh PowerPoint</Application>
  <PresentationFormat>宽屏</PresentationFormat>
  <Paragraphs>24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DengXian</vt:lpstr>
      <vt:lpstr>DengXian</vt:lpstr>
      <vt:lpstr>等线 Light</vt:lpstr>
      <vt:lpstr>SimSun</vt:lpstr>
      <vt:lpstr>SimSun</vt:lpstr>
      <vt:lpstr>Arial</vt:lpstr>
      <vt:lpstr>Helvetica Neue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wendy wang</dc:creator>
  <cp:lastModifiedBy>wendy wang</cp:lastModifiedBy>
  <cp:revision>4</cp:revision>
  <dcterms:created xsi:type="dcterms:W3CDTF">2026-04-18T07:45:40Z</dcterms:created>
  <dcterms:modified xsi:type="dcterms:W3CDTF">2026-04-18T08:31:05Z</dcterms:modified>
</cp:coreProperties>
</file>